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225e991ac9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2225e991ac9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262b765975_4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2262b765975_4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22216db64ae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22216db64ae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2216db64ae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2216db64ae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2216db64ae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2216db64ae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22453fe42b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222453fe42b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225e991ac9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2225e991ac9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225e991ac9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2225e991ac9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225e991ac9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2225e991ac9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225e991ac9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2225e991ac9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www.kaggle.com/code/hamelg/python-for-data-21-descriptive-statistics" TargetMode="External"/><Relationship Id="rId4" Type="http://schemas.openxmlformats.org/officeDocument/2006/relationships/hyperlink" Target="https://www.kaggle.com/code/yashvi/practical-statistics-1-descriptive-statistics" TargetMode="External"/><Relationship Id="rId5" Type="http://schemas.openxmlformats.org/officeDocument/2006/relationships/hyperlink" Target="https://dipankarmedh1.medium.com/descriptive-statistics-in-python-2f6f725739b1" TargetMode="External"/><Relationship Id="rId6" Type="http://schemas.openxmlformats.org/officeDocument/2006/relationships/hyperlink" Target="https://www.researchgate.net/publication/353332767_DATA_ANALYSIS_ON_COVID-19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Relationship Id="rId4" Type="http://schemas.openxmlformats.org/officeDocument/2006/relationships/image" Target="../media/image13.png"/><Relationship Id="rId5" Type="http://schemas.openxmlformats.org/officeDocument/2006/relationships/image" Target="../media/image6.png"/><Relationship Id="rId6" Type="http://schemas.openxmlformats.org/officeDocument/2006/relationships/image" Target="../media/image1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Relationship Id="rId4" Type="http://schemas.openxmlformats.org/officeDocument/2006/relationships/image" Target="../media/image15.png"/><Relationship Id="rId5" Type="http://schemas.openxmlformats.org/officeDocument/2006/relationships/image" Target="../media/image8.png"/><Relationship Id="rId6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Relationship Id="rId4" Type="http://schemas.openxmlformats.org/officeDocument/2006/relationships/image" Target="../media/image10.png"/><Relationship Id="rId5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0" y="-300225"/>
            <a:ext cx="8520600" cy="122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COVID-19 ANALYSIS</a:t>
            </a:r>
            <a:endParaRPr sz="4666"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7732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Tabular Data Visualization</a:t>
            </a:r>
            <a:endParaRPr/>
          </a:p>
        </p:txBody>
      </p:sp>
      <p:sp>
        <p:nvSpPr>
          <p:cNvPr id="56" name="Google Shape;56;p13"/>
          <p:cNvSpPr txBox="1"/>
          <p:nvPr/>
        </p:nvSpPr>
        <p:spPr>
          <a:xfrm>
            <a:off x="4831475" y="2791525"/>
            <a:ext cx="4348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7" name="Google Shape;5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2763" y="1489625"/>
            <a:ext cx="5178475" cy="2474975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3"/>
          <p:cNvSpPr txBox="1"/>
          <p:nvPr/>
        </p:nvSpPr>
        <p:spPr>
          <a:xfrm>
            <a:off x="1189650" y="4093800"/>
            <a:ext cx="71847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999999"/>
                </a:solidFill>
              </a:rPr>
              <a:t>CSIT 359/553: Project-1</a:t>
            </a:r>
            <a:endParaRPr b="1" sz="2100">
              <a:solidFill>
                <a:srgbClr val="999999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999999"/>
                </a:solidFill>
              </a:rPr>
              <a:t>Presented By: Jyoti Yadav, Sneha Kondapalli, Mounica Kandula</a:t>
            </a:r>
            <a:endParaRPr b="1" sz="2100">
              <a:solidFill>
                <a:srgbClr val="999999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2"/>
          <p:cNvSpPr txBox="1"/>
          <p:nvPr>
            <p:ph type="title"/>
          </p:nvPr>
        </p:nvSpPr>
        <p:spPr>
          <a:xfrm>
            <a:off x="311700" y="1961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355"/>
              <a:t>Conclusion</a:t>
            </a:r>
            <a:endParaRPr sz="3355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en"/>
              <a:t>Most affected country with the Covid-19 is USA.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en"/>
              <a:t>Country with highest death rate is Brazil across the globe.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en"/>
              <a:t>The countries with the best recovery rate is India, Brazil and Russia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en"/>
              <a:t>There is a proportional increase in the number of deaths and recoveries(experiencing a similar upward trend).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3"/>
          <p:cNvSpPr txBox="1"/>
          <p:nvPr>
            <p:ph type="title"/>
          </p:nvPr>
        </p:nvSpPr>
        <p:spPr>
          <a:xfrm>
            <a:off x="311700" y="267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10000"/>
          </a:bodyPr>
          <a:lstStyle/>
          <a:p>
            <a:pPr indent="-327437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Char char="❖"/>
            </a:pPr>
            <a:r>
              <a:rPr lang="en" sz="6225" u="sng">
                <a:solidFill>
                  <a:schemeClr val="hlink"/>
                </a:solidFill>
                <a:hlinkClick r:id="rId3"/>
              </a:rPr>
              <a:t>https://www.kaggle.com/code/hamelg/python-for-data-21-descriptive-statistics</a:t>
            </a:r>
            <a:endParaRPr sz="6225"/>
          </a:p>
          <a:p>
            <a:pPr indent="-327437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Char char="❖"/>
            </a:pPr>
            <a:r>
              <a:rPr lang="en" sz="6225" u="sng">
                <a:solidFill>
                  <a:schemeClr val="hlink"/>
                </a:solidFill>
                <a:hlinkClick r:id="rId4"/>
              </a:rPr>
              <a:t>https://www.kaggle.com/code/yashvi/practical-statistics-1-descriptive-statistics</a:t>
            </a:r>
            <a:endParaRPr sz="6225"/>
          </a:p>
          <a:p>
            <a:pPr indent="-327437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Char char="❖"/>
            </a:pPr>
            <a:r>
              <a:rPr lang="en" sz="6225" u="sng">
                <a:solidFill>
                  <a:schemeClr val="hlink"/>
                </a:solidFill>
                <a:hlinkClick r:id="rId5"/>
              </a:rPr>
              <a:t>https://dipankarmedh1.medium.com/descriptive-statistics-in-python-2f6f725739b1</a:t>
            </a:r>
            <a:endParaRPr sz="6225"/>
          </a:p>
          <a:p>
            <a:pPr indent="-327437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Char char="❖"/>
            </a:pPr>
            <a:r>
              <a:rPr lang="en" sz="6225" u="sng">
                <a:solidFill>
                  <a:schemeClr val="hlink"/>
                </a:solidFill>
                <a:hlinkClick r:id="rId6"/>
              </a:rPr>
              <a:t>https://www.researchgate.net/publication/353332767_DATA_ANALYSIS_ON_COVID-19</a:t>
            </a:r>
            <a:endParaRPr sz="6225"/>
          </a:p>
          <a:p>
            <a:pPr indent="0" lvl="0" marL="45720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  <a:p>
            <a:pPr indent="0" lvl="0" marL="45720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>
            <p:ph type="title"/>
          </p:nvPr>
        </p:nvSpPr>
        <p:spPr>
          <a:xfrm>
            <a:off x="311700" y="293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020"/>
              <a:t>Objectives</a:t>
            </a:r>
            <a:endParaRPr sz="4020"/>
          </a:p>
        </p:txBody>
      </p:sp>
      <p:sp>
        <p:nvSpPr>
          <p:cNvPr id="64" name="Google Shape;64;p14"/>
          <p:cNvSpPr txBox="1"/>
          <p:nvPr>
            <p:ph idx="1" type="body"/>
          </p:nvPr>
        </p:nvSpPr>
        <p:spPr>
          <a:xfrm>
            <a:off x="405000" y="13670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746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AutoNum type="alphaUcPeriod"/>
            </a:pPr>
            <a:r>
              <a:rPr lang="en" sz="2300">
                <a:solidFill>
                  <a:schemeClr val="dk1"/>
                </a:solidFill>
              </a:rPr>
              <a:t>Study the trend of COVID-19 growth Globally and in </a:t>
            </a:r>
            <a:r>
              <a:rPr lang="en" sz="2300">
                <a:solidFill>
                  <a:schemeClr val="dk1"/>
                </a:solidFill>
              </a:rPr>
              <a:t>different</a:t>
            </a:r>
            <a:r>
              <a:rPr lang="en" sz="2300">
                <a:solidFill>
                  <a:schemeClr val="dk1"/>
                </a:solidFill>
              </a:rPr>
              <a:t> states of US.</a:t>
            </a:r>
            <a:endParaRPr sz="2300">
              <a:solidFill>
                <a:schemeClr val="dk1"/>
              </a:solidFill>
            </a:endParaRPr>
          </a:p>
          <a:p>
            <a:pPr indent="-3746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AutoNum type="alphaUcPeriod"/>
            </a:pPr>
            <a:r>
              <a:rPr lang="en" sz="2300">
                <a:solidFill>
                  <a:schemeClr val="dk1"/>
                </a:solidFill>
              </a:rPr>
              <a:t>Analyze any link between </a:t>
            </a:r>
            <a:r>
              <a:rPr lang="en" sz="2300">
                <a:solidFill>
                  <a:schemeClr val="dk1"/>
                </a:solidFill>
              </a:rPr>
              <a:t>different</a:t>
            </a:r>
            <a:r>
              <a:rPr lang="en" sz="2300">
                <a:solidFill>
                  <a:schemeClr val="dk1"/>
                </a:solidFill>
              </a:rPr>
              <a:t> COVID-19 dataset attributes.</a:t>
            </a:r>
            <a:endParaRPr sz="2300">
              <a:solidFill>
                <a:schemeClr val="dk1"/>
              </a:solidFill>
            </a:endParaRPr>
          </a:p>
          <a:p>
            <a:pPr indent="-3746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AutoNum type="alphaUcPeriod"/>
            </a:pPr>
            <a:r>
              <a:rPr lang="en" sz="2300">
                <a:solidFill>
                  <a:schemeClr val="dk1"/>
                </a:solidFill>
              </a:rPr>
              <a:t>Explore relationship between Active, Death and recovered cases Globally.</a:t>
            </a:r>
            <a:endParaRPr sz="23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>
            <p:ph type="title"/>
          </p:nvPr>
        </p:nvSpPr>
        <p:spPr>
          <a:xfrm>
            <a:off x="311700" y="718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020"/>
              <a:t>Dataset Used</a:t>
            </a:r>
            <a:endParaRPr sz="4020"/>
          </a:p>
        </p:txBody>
      </p:sp>
      <p:sp>
        <p:nvSpPr>
          <p:cNvPr id="70" name="Google Shape;70;p15"/>
          <p:cNvSpPr txBox="1"/>
          <p:nvPr>
            <p:ph idx="1" type="body"/>
          </p:nvPr>
        </p:nvSpPr>
        <p:spPr>
          <a:xfrm>
            <a:off x="0" y="1152475"/>
            <a:ext cx="9144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-341788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AutoNum type="arabicParenR"/>
            </a:pPr>
            <a:r>
              <a:rPr lang="en" sz="2300">
                <a:solidFill>
                  <a:schemeClr val="dk1"/>
                </a:solidFill>
              </a:rPr>
              <a:t>Covid-19 Daily reports Globally.                  </a:t>
            </a:r>
            <a:endParaRPr sz="2300">
              <a:solidFill>
                <a:schemeClr val="dk1"/>
              </a:solidFill>
            </a:endParaRPr>
          </a:p>
          <a:p>
            <a:pPr indent="-341788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AutoNum type="arabicParenR"/>
            </a:pPr>
            <a:r>
              <a:rPr lang="en" sz="2300">
                <a:solidFill>
                  <a:schemeClr val="dk1"/>
                </a:solidFill>
              </a:rPr>
              <a:t>Covid-19 daily reports US.</a:t>
            </a:r>
            <a:endParaRPr sz="2300">
              <a:solidFill>
                <a:schemeClr val="dk1"/>
              </a:solidFill>
            </a:endParaRPr>
          </a:p>
          <a:p>
            <a:pPr indent="-341788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AutoNum type="arabicParenR"/>
            </a:pPr>
            <a:r>
              <a:rPr lang="en" sz="2300">
                <a:solidFill>
                  <a:schemeClr val="dk1"/>
                </a:solidFill>
              </a:rPr>
              <a:t>Covid-19 Time_series Data</a:t>
            </a:r>
            <a:endParaRPr sz="23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dk1"/>
                </a:solidFill>
              </a:rPr>
              <a:t>a.T</a:t>
            </a:r>
            <a:r>
              <a:rPr lang="en" sz="2300">
                <a:solidFill>
                  <a:schemeClr val="dk1"/>
                </a:solidFill>
              </a:rPr>
              <a:t>ime_series_covid19_confirmed_US</a:t>
            </a:r>
            <a:endParaRPr sz="23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dk1"/>
                </a:solidFill>
              </a:rPr>
              <a:t>b</a:t>
            </a:r>
            <a:r>
              <a:rPr lang="en" sz="2300">
                <a:solidFill>
                  <a:schemeClr val="dk1"/>
                </a:solidFill>
              </a:rPr>
              <a:t>.Time_series_covid19_confirmed_global</a:t>
            </a:r>
            <a:endParaRPr sz="23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dk1"/>
                </a:solidFill>
              </a:rPr>
              <a:t>c.Time_series_covid19_recovered_global</a:t>
            </a:r>
            <a:endParaRPr sz="23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300">
              <a:solidFill>
                <a:schemeClr val="dk1"/>
              </a:solidFill>
            </a:endParaRPr>
          </a:p>
        </p:txBody>
      </p:sp>
      <p:pic>
        <p:nvPicPr>
          <p:cNvPr id="71" name="Google Shape;7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1925" y="1051175"/>
            <a:ext cx="4233751" cy="3835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/>
          <p:nvPr>
            <p:ph type="title"/>
          </p:nvPr>
        </p:nvSpPr>
        <p:spPr>
          <a:xfrm>
            <a:off x="311700" y="485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020"/>
              <a:t>Exploratory</a:t>
            </a:r>
            <a:r>
              <a:rPr lang="en" sz="3020"/>
              <a:t> Data Analysis </a:t>
            </a:r>
            <a:endParaRPr sz="3020"/>
          </a:p>
        </p:txBody>
      </p:sp>
      <p:sp>
        <p:nvSpPr>
          <p:cNvPr id="77" name="Google Shape;77;p16"/>
          <p:cNvSpPr txBox="1"/>
          <p:nvPr/>
        </p:nvSpPr>
        <p:spPr>
          <a:xfrm>
            <a:off x="4711800" y="2696125"/>
            <a:ext cx="4432200" cy="22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Descriptive </a:t>
            </a:r>
            <a:r>
              <a:rPr lang="en" sz="1200"/>
              <a:t>Analysis:</a:t>
            </a:r>
            <a:endParaRPr sz="1200"/>
          </a:p>
          <a:p>
            <a:pPr indent="-3048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Summary statistics</a:t>
            </a:r>
            <a:endParaRPr sz="1200"/>
          </a:p>
          <a:p>
            <a:pPr indent="-3048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Explore relationships between variables</a:t>
            </a:r>
            <a:endParaRPr sz="1200"/>
          </a:p>
          <a:p>
            <a:pPr indent="-3048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Interquartile range (IQR) &amp; Identify outlie</a:t>
            </a:r>
            <a:r>
              <a:rPr lang="en" sz="1200"/>
              <a:t>r</a:t>
            </a:r>
            <a:endParaRPr sz="1200"/>
          </a:p>
          <a:p>
            <a:pPr indent="-3048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Skewness and kurtosis of a variable</a:t>
            </a:r>
            <a:endParaRPr sz="1200"/>
          </a:p>
          <a:p>
            <a:pPr indent="-3048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Distribution of the data</a:t>
            </a:r>
            <a:endParaRPr sz="1200"/>
          </a:p>
        </p:txBody>
      </p:sp>
      <p:sp>
        <p:nvSpPr>
          <p:cNvPr id="78" name="Google Shape;78;p16"/>
          <p:cNvSpPr txBox="1"/>
          <p:nvPr/>
        </p:nvSpPr>
        <p:spPr>
          <a:xfrm>
            <a:off x="139800" y="706575"/>
            <a:ext cx="4432200" cy="32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chemeClr val="dk1"/>
                </a:solidFill>
              </a:rPr>
              <a:t>Exploratory Data Analysis</a:t>
            </a:r>
            <a:r>
              <a:rPr lang="en" sz="1200">
                <a:solidFill>
                  <a:schemeClr val="dk1"/>
                </a:solidFill>
              </a:rPr>
              <a:t> steps:-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Data Loading 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Data Filtering </a:t>
            </a:r>
            <a:endParaRPr sz="1200">
              <a:solidFill>
                <a:schemeClr val="dk1"/>
              </a:solidFill>
            </a:endParaRPr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en" sz="1200">
                <a:solidFill>
                  <a:schemeClr val="dk1"/>
                </a:solidFill>
              </a:rPr>
              <a:t>Delete unused columns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Data Wrangling</a:t>
            </a:r>
            <a:endParaRPr sz="1200">
              <a:solidFill>
                <a:schemeClr val="dk1"/>
              </a:solidFill>
            </a:endParaRPr>
          </a:p>
          <a:p>
            <a:pPr indent="-304800" lvl="0" marL="8001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Data Transformation</a:t>
            </a:r>
            <a:endParaRPr sz="1200">
              <a:solidFill>
                <a:schemeClr val="dk1"/>
              </a:solidFill>
            </a:endParaRPr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en" sz="1200">
                <a:solidFill>
                  <a:schemeClr val="dk1"/>
                </a:solidFill>
              </a:rPr>
              <a:t>Fillna</a:t>
            </a:r>
            <a:endParaRPr sz="1200">
              <a:solidFill>
                <a:schemeClr val="dk1"/>
              </a:solidFill>
            </a:endParaRPr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en" sz="1200">
                <a:solidFill>
                  <a:schemeClr val="dk1"/>
                </a:solidFill>
              </a:rPr>
              <a:t>Rename columns</a:t>
            </a:r>
            <a:endParaRPr sz="1200">
              <a:solidFill>
                <a:schemeClr val="dk1"/>
              </a:solidFill>
            </a:endParaRPr>
          </a:p>
          <a:p>
            <a:pPr indent="-304800" lvl="0" marL="8001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Data Cleaning</a:t>
            </a:r>
            <a:endParaRPr sz="1200">
              <a:solidFill>
                <a:schemeClr val="dk1"/>
              </a:solidFill>
            </a:endParaRPr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en" sz="1200">
                <a:solidFill>
                  <a:schemeClr val="dk1"/>
                </a:solidFill>
              </a:rPr>
              <a:t>Dropna</a:t>
            </a:r>
            <a:endParaRPr sz="1200">
              <a:solidFill>
                <a:schemeClr val="dk1"/>
              </a:solidFill>
            </a:endParaRPr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en" sz="1200">
                <a:solidFill>
                  <a:schemeClr val="dk1"/>
                </a:solidFill>
              </a:rPr>
              <a:t>Datetime formatting</a:t>
            </a:r>
            <a:endParaRPr b="1" sz="1200"/>
          </a:p>
        </p:txBody>
      </p:sp>
      <p:pic>
        <p:nvPicPr>
          <p:cNvPr id="79" name="Google Shape;7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97750" y="621200"/>
            <a:ext cx="3796750" cy="207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/>
          <p:nvPr>
            <p:ph type="title"/>
          </p:nvPr>
        </p:nvSpPr>
        <p:spPr>
          <a:xfrm>
            <a:off x="311700" y="303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" sz="3018"/>
              <a:t>Exploratory Data Analysis cont.</a:t>
            </a:r>
            <a:endParaRPr sz="2820"/>
          </a:p>
        </p:txBody>
      </p:sp>
      <p:sp>
        <p:nvSpPr>
          <p:cNvPr id="85" name="Google Shape;85;p17"/>
          <p:cNvSpPr txBox="1"/>
          <p:nvPr>
            <p:ph idx="1" type="body"/>
          </p:nvPr>
        </p:nvSpPr>
        <p:spPr>
          <a:xfrm>
            <a:off x="311700" y="945788"/>
            <a:ext cx="8520600" cy="381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Data Analysis using </a:t>
            </a:r>
            <a:r>
              <a:rPr b="1" lang="en" sz="1700">
                <a:solidFill>
                  <a:schemeClr val="dk1"/>
                </a:solidFill>
              </a:rPr>
              <a:t>Descriptive Statistics.</a:t>
            </a:r>
            <a:endParaRPr b="1" sz="1700">
              <a:solidFill>
                <a:schemeClr val="dk1"/>
              </a:solidFill>
            </a:endParaRPr>
          </a:p>
          <a:p>
            <a:pPr indent="-336550" lvl="0" marL="9715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" sz="1700">
                <a:solidFill>
                  <a:schemeClr val="dk1"/>
                </a:solidFill>
              </a:rPr>
              <a:t>Pearson correlation </a:t>
            </a:r>
            <a:endParaRPr b="1" sz="1700">
              <a:solidFill>
                <a:schemeClr val="dk1"/>
              </a:solidFill>
            </a:endParaRPr>
          </a:p>
        </p:txBody>
      </p:sp>
      <p:sp>
        <p:nvSpPr>
          <p:cNvPr id="86" name="Google Shape;86;p17"/>
          <p:cNvSpPr txBox="1"/>
          <p:nvPr/>
        </p:nvSpPr>
        <p:spPr>
          <a:xfrm>
            <a:off x="311700" y="4220950"/>
            <a:ext cx="38271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+0.88 - Strong positive correlation between confirmed cases and deaths globally.</a:t>
            </a:r>
            <a:endParaRPr/>
          </a:p>
        </p:txBody>
      </p:sp>
      <p:sp>
        <p:nvSpPr>
          <p:cNvPr id="87" name="Google Shape;87;p17"/>
          <p:cNvSpPr txBox="1"/>
          <p:nvPr/>
        </p:nvSpPr>
        <p:spPr>
          <a:xfrm>
            <a:off x="2647550" y="4665300"/>
            <a:ext cx="6519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17"/>
          <p:cNvSpPr txBox="1"/>
          <p:nvPr/>
        </p:nvSpPr>
        <p:spPr>
          <a:xfrm>
            <a:off x="4730225" y="4265100"/>
            <a:ext cx="38271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+0.81 - Strong positive correlation between confirmed cases and Deaths in US.</a:t>
            </a:r>
            <a:endParaRPr/>
          </a:p>
        </p:txBody>
      </p:sp>
      <p:pic>
        <p:nvPicPr>
          <p:cNvPr id="89" name="Google Shape;8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7700" y="1651925"/>
            <a:ext cx="3411474" cy="2569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5975" y="1598425"/>
            <a:ext cx="3411475" cy="2423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8"/>
          <p:cNvSpPr txBox="1"/>
          <p:nvPr>
            <p:ph type="title"/>
          </p:nvPr>
        </p:nvSpPr>
        <p:spPr>
          <a:xfrm>
            <a:off x="311700" y="-86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" sz="3020"/>
              <a:t>Data Visualization</a:t>
            </a:r>
            <a:endParaRPr sz="2820"/>
          </a:p>
        </p:txBody>
      </p:sp>
      <p:sp>
        <p:nvSpPr>
          <p:cNvPr id="96" name="Google Shape;96;p18"/>
          <p:cNvSpPr txBox="1"/>
          <p:nvPr/>
        </p:nvSpPr>
        <p:spPr>
          <a:xfrm>
            <a:off x="213325" y="626800"/>
            <a:ext cx="8986800" cy="46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" sz="1600">
                <a:solidFill>
                  <a:schemeClr val="dk2"/>
                </a:solidFill>
              </a:rPr>
              <a:t>Used </a:t>
            </a:r>
            <a:r>
              <a:rPr b="1" lang="en" sz="1600">
                <a:solidFill>
                  <a:schemeClr val="dk2"/>
                </a:solidFill>
              </a:rPr>
              <a:t>Bubble plot</a:t>
            </a:r>
            <a:r>
              <a:rPr lang="en" sz="1600">
                <a:solidFill>
                  <a:schemeClr val="dk2"/>
                </a:solidFill>
              </a:rPr>
              <a:t> to show top confirmed cases countries:</a:t>
            </a:r>
            <a:endParaRPr sz="1600">
              <a:solidFill>
                <a:schemeClr val="dk2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○"/>
            </a:pPr>
            <a:r>
              <a:rPr lang="en">
                <a:solidFill>
                  <a:schemeClr val="dk2"/>
                </a:solidFill>
              </a:rPr>
              <a:t>Used </a:t>
            </a:r>
            <a:r>
              <a:rPr b="1" lang="en">
                <a:solidFill>
                  <a:schemeClr val="dk2"/>
                </a:solidFill>
              </a:rPr>
              <a:t>Marks</a:t>
            </a:r>
            <a:r>
              <a:rPr lang="en">
                <a:solidFill>
                  <a:schemeClr val="dk2"/>
                </a:solidFill>
              </a:rPr>
              <a:t> in the form of point</a:t>
            </a:r>
            <a:endParaRPr>
              <a:solidFill>
                <a:schemeClr val="dk2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○"/>
            </a:pPr>
            <a:r>
              <a:rPr b="1" lang="en">
                <a:solidFill>
                  <a:schemeClr val="dk2"/>
                </a:solidFill>
              </a:rPr>
              <a:t>Channels</a:t>
            </a:r>
            <a:r>
              <a:rPr lang="en">
                <a:solidFill>
                  <a:schemeClr val="dk2"/>
                </a:solidFill>
              </a:rPr>
              <a:t> such as X and Y axes, size, and color represent multiple variables in a single plot</a:t>
            </a:r>
            <a:endParaRPr>
              <a:solidFill>
                <a:schemeClr val="dk2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" sz="1600">
                <a:solidFill>
                  <a:schemeClr val="dk2"/>
                </a:solidFill>
              </a:rPr>
              <a:t>Used </a:t>
            </a:r>
            <a:r>
              <a:rPr b="1" lang="en" sz="1600">
                <a:solidFill>
                  <a:schemeClr val="dk2"/>
                </a:solidFill>
              </a:rPr>
              <a:t>h-bar plot </a:t>
            </a:r>
            <a:r>
              <a:rPr lang="en" sz="1600">
                <a:solidFill>
                  <a:schemeClr val="dk2"/>
                </a:solidFill>
              </a:rPr>
              <a:t>to show countries with the highest death cases:</a:t>
            </a:r>
            <a:endParaRPr sz="1600">
              <a:solidFill>
                <a:schemeClr val="dk2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○"/>
            </a:pPr>
            <a:r>
              <a:rPr b="1" lang="en">
                <a:solidFill>
                  <a:schemeClr val="dk2"/>
                </a:solidFill>
              </a:rPr>
              <a:t>Mark</a:t>
            </a:r>
            <a:r>
              <a:rPr lang="en">
                <a:solidFill>
                  <a:schemeClr val="dk2"/>
                </a:solidFill>
              </a:rPr>
              <a:t>: line</a:t>
            </a:r>
            <a:endParaRPr>
              <a:solidFill>
                <a:schemeClr val="dk2"/>
              </a:solidFill>
            </a:endParaRPr>
          </a:p>
          <a:p>
            <a:pPr indent="-33020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○"/>
            </a:pPr>
            <a:r>
              <a:rPr b="1" lang="en">
                <a:solidFill>
                  <a:schemeClr val="dk2"/>
                </a:solidFill>
              </a:rPr>
              <a:t>Channel:</a:t>
            </a:r>
            <a:r>
              <a:rPr lang="en">
                <a:solidFill>
                  <a:schemeClr val="dk2"/>
                </a:solidFill>
              </a:rPr>
              <a:t> separated countries vertically, aligned number of deaths horizontally, used horizontal axis to mark Numerical value.</a:t>
            </a:r>
            <a:endParaRPr>
              <a:solidFill>
                <a:schemeClr val="dk2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" sz="1600">
                <a:solidFill>
                  <a:schemeClr val="dk2"/>
                </a:solidFill>
              </a:rPr>
              <a:t>Used</a:t>
            </a:r>
            <a:r>
              <a:rPr b="1" lang="en" sz="1600">
                <a:solidFill>
                  <a:schemeClr val="dk2"/>
                </a:solidFill>
              </a:rPr>
              <a:t> v-bar plot </a:t>
            </a:r>
            <a:r>
              <a:rPr lang="en" sz="1600">
                <a:solidFill>
                  <a:schemeClr val="dk2"/>
                </a:solidFill>
              </a:rPr>
              <a:t>to show the highest recovered cases:</a:t>
            </a:r>
            <a:endParaRPr sz="1600">
              <a:solidFill>
                <a:schemeClr val="dk2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</a:pPr>
            <a:r>
              <a:rPr b="1" lang="en">
                <a:solidFill>
                  <a:schemeClr val="dk2"/>
                </a:solidFill>
              </a:rPr>
              <a:t>Mark</a:t>
            </a:r>
            <a:r>
              <a:rPr lang="en">
                <a:solidFill>
                  <a:schemeClr val="dk2"/>
                </a:solidFill>
              </a:rPr>
              <a:t>: line</a:t>
            </a:r>
            <a:endParaRPr>
              <a:solidFill>
                <a:schemeClr val="dk2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</a:pPr>
            <a:r>
              <a:rPr b="1" lang="en">
                <a:solidFill>
                  <a:schemeClr val="dk2"/>
                </a:solidFill>
              </a:rPr>
              <a:t>Channel</a:t>
            </a:r>
            <a:r>
              <a:rPr lang="en">
                <a:solidFill>
                  <a:schemeClr val="dk2"/>
                </a:solidFill>
              </a:rPr>
              <a:t>: separated countries horizontally, aligned the number of recovered cases vertically, Used horizontal axis to mark Numerical value</a:t>
            </a:r>
            <a:endParaRPr>
              <a:solidFill>
                <a:schemeClr val="dk2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</a:pPr>
            <a:r>
              <a:rPr lang="en">
                <a:solidFill>
                  <a:schemeClr val="dk2"/>
                </a:solidFill>
              </a:rPr>
              <a:t>The color or shading of the bars represents the number of recovered case variables Used line plot</a:t>
            </a:r>
            <a:endParaRPr>
              <a:solidFill>
                <a:schemeClr val="dk2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" sz="1600">
                <a:solidFill>
                  <a:schemeClr val="dk2"/>
                </a:solidFill>
              </a:rPr>
              <a:t>Used </a:t>
            </a:r>
            <a:r>
              <a:rPr b="1" lang="en" sz="1600">
                <a:solidFill>
                  <a:schemeClr val="dk2"/>
                </a:solidFill>
              </a:rPr>
              <a:t>Area plot</a:t>
            </a:r>
            <a:r>
              <a:rPr lang="en" sz="1600">
                <a:solidFill>
                  <a:schemeClr val="dk2"/>
                </a:solidFill>
              </a:rPr>
              <a:t> to show cumulative cases, death and recovered:</a:t>
            </a:r>
            <a:endParaRPr sz="1600">
              <a:solidFill>
                <a:schemeClr val="dk2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○"/>
            </a:pPr>
            <a:r>
              <a:rPr b="1" lang="en">
                <a:solidFill>
                  <a:schemeClr val="dk2"/>
                </a:solidFill>
              </a:rPr>
              <a:t>Mark</a:t>
            </a:r>
            <a:r>
              <a:rPr lang="en">
                <a:solidFill>
                  <a:schemeClr val="dk2"/>
                </a:solidFill>
              </a:rPr>
              <a:t> used in area plot isline</a:t>
            </a:r>
            <a:endParaRPr>
              <a:solidFill>
                <a:schemeClr val="dk2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○"/>
            </a:pPr>
            <a:r>
              <a:rPr lang="en">
                <a:solidFill>
                  <a:schemeClr val="dk2"/>
                </a:solidFill>
              </a:rPr>
              <a:t>Used spatial </a:t>
            </a:r>
            <a:r>
              <a:rPr b="1" lang="en">
                <a:solidFill>
                  <a:schemeClr val="dk2"/>
                </a:solidFill>
              </a:rPr>
              <a:t>C</a:t>
            </a:r>
            <a:r>
              <a:rPr b="1" lang="en">
                <a:solidFill>
                  <a:schemeClr val="dk2"/>
                </a:solidFill>
              </a:rPr>
              <a:t>hannel</a:t>
            </a:r>
            <a:r>
              <a:rPr lang="en">
                <a:solidFill>
                  <a:schemeClr val="dk2"/>
                </a:solidFill>
              </a:rPr>
              <a:t> to represent the data along the </a:t>
            </a:r>
            <a:r>
              <a:rPr lang="en">
                <a:solidFill>
                  <a:schemeClr val="dk2"/>
                </a:solidFill>
              </a:rPr>
              <a:t>continuous</a:t>
            </a:r>
            <a:r>
              <a:rPr lang="en">
                <a:solidFill>
                  <a:schemeClr val="dk2"/>
                </a:solidFill>
              </a:rPr>
              <a:t> axis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9"/>
          <p:cNvSpPr txBox="1"/>
          <p:nvPr>
            <p:ph type="title"/>
          </p:nvPr>
        </p:nvSpPr>
        <p:spPr>
          <a:xfrm>
            <a:off x="311700" y="127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020"/>
              <a:t>Data Visualization</a:t>
            </a:r>
            <a:endParaRPr sz="3020"/>
          </a:p>
        </p:txBody>
      </p:sp>
      <p:sp>
        <p:nvSpPr>
          <p:cNvPr id="102" name="Google Shape;102;p19"/>
          <p:cNvSpPr txBox="1"/>
          <p:nvPr>
            <p:ph idx="1" type="body"/>
          </p:nvPr>
        </p:nvSpPr>
        <p:spPr>
          <a:xfrm>
            <a:off x="311700" y="524850"/>
            <a:ext cx="8520600" cy="46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-32575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Analysis 1: Ranking countries and states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a) Top 10 Confirmed Cases Countries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9144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19"/>
          <p:cNvSpPr txBox="1"/>
          <p:nvPr/>
        </p:nvSpPr>
        <p:spPr>
          <a:xfrm>
            <a:off x="5248475" y="821100"/>
            <a:ext cx="32073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50">
                <a:solidFill>
                  <a:schemeClr val="dk2"/>
                </a:solidFill>
              </a:rPr>
              <a:t>b) Top 10 Death Cases Countries</a:t>
            </a:r>
            <a:endParaRPr sz="1350"/>
          </a:p>
        </p:txBody>
      </p:sp>
      <p:sp>
        <p:nvSpPr>
          <p:cNvPr id="104" name="Google Shape;104;p19"/>
          <p:cNvSpPr txBox="1"/>
          <p:nvPr/>
        </p:nvSpPr>
        <p:spPr>
          <a:xfrm>
            <a:off x="1154675" y="723125"/>
            <a:ext cx="6717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9"/>
          <p:cNvSpPr txBox="1"/>
          <p:nvPr/>
        </p:nvSpPr>
        <p:spPr>
          <a:xfrm>
            <a:off x="823775" y="2997450"/>
            <a:ext cx="33591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2"/>
                </a:solidFill>
              </a:rPr>
              <a:t>c) Top 10 Recovered Cases Countries</a:t>
            </a:r>
            <a:endParaRPr sz="900"/>
          </a:p>
        </p:txBody>
      </p:sp>
      <p:sp>
        <p:nvSpPr>
          <p:cNvPr id="106" name="Google Shape;106;p19"/>
          <p:cNvSpPr txBox="1"/>
          <p:nvPr/>
        </p:nvSpPr>
        <p:spPr>
          <a:xfrm>
            <a:off x="5248475" y="2962475"/>
            <a:ext cx="31023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2"/>
                </a:solidFill>
              </a:rPr>
              <a:t>d) Top 10 Active Cases Countries</a:t>
            </a:r>
            <a:endParaRPr sz="900"/>
          </a:p>
        </p:txBody>
      </p:sp>
      <p:pic>
        <p:nvPicPr>
          <p:cNvPr id="107" name="Google Shape;10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5500" y="3420250"/>
            <a:ext cx="2775474" cy="1607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23575" y="3277375"/>
            <a:ext cx="2874799" cy="1866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04537" y="1248314"/>
            <a:ext cx="2617396" cy="1776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06000" y="1290050"/>
            <a:ext cx="2973552" cy="160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0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2781"/>
              <a:buFont typeface="Arial"/>
              <a:buNone/>
            </a:pPr>
            <a:r>
              <a:rPr lang="en" sz="3020"/>
              <a:t>Data Visualization cont.</a:t>
            </a:r>
            <a:endParaRPr/>
          </a:p>
        </p:txBody>
      </p:sp>
      <p:sp>
        <p:nvSpPr>
          <p:cNvPr id="116" name="Google Shape;116;p20"/>
          <p:cNvSpPr txBox="1"/>
          <p:nvPr>
            <p:ph idx="1" type="body"/>
          </p:nvPr>
        </p:nvSpPr>
        <p:spPr>
          <a:xfrm>
            <a:off x="311700" y="524850"/>
            <a:ext cx="8520600" cy="451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Analysis 2: Ranking most affected States in most affected Countries</a:t>
            </a:r>
            <a:endParaRPr/>
          </a:p>
          <a:p>
            <a:pPr indent="-323850" lvl="0" marL="857250" rtl="0" algn="l">
              <a:spcBef>
                <a:spcPts val="0"/>
              </a:spcBef>
              <a:spcAft>
                <a:spcPts val="0"/>
              </a:spcAft>
              <a:buSzPts val="1500"/>
              <a:buAutoNum type="alphaLcParenR"/>
            </a:pPr>
            <a:r>
              <a:rPr lang="en" sz="1500"/>
              <a:t>USA</a:t>
            </a:r>
            <a:endParaRPr sz="1500"/>
          </a:p>
        </p:txBody>
      </p:sp>
      <p:pic>
        <p:nvPicPr>
          <p:cNvPr id="117" name="Google Shape;11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2901" y="1265475"/>
            <a:ext cx="2642652" cy="1846476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0"/>
          <p:cNvSpPr txBox="1"/>
          <p:nvPr/>
        </p:nvSpPr>
        <p:spPr>
          <a:xfrm>
            <a:off x="5201825" y="865275"/>
            <a:ext cx="2542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b) Brazil</a:t>
            </a:r>
            <a:endParaRPr sz="1500"/>
          </a:p>
        </p:txBody>
      </p:sp>
      <p:sp>
        <p:nvSpPr>
          <p:cNvPr id="119" name="Google Shape;119;p20"/>
          <p:cNvSpPr txBox="1"/>
          <p:nvPr/>
        </p:nvSpPr>
        <p:spPr>
          <a:xfrm>
            <a:off x="933050" y="3002125"/>
            <a:ext cx="2834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c) India</a:t>
            </a:r>
            <a:endParaRPr sz="1500"/>
          </a:p>
        </p:txBody>
      </p:sp>
      <p:sp>
        <p:nvSpPr>
          <p:cNvPr id="120" name="Google Shape;120;p20"/>
          <p:cNvSpPr txBox="1"/>
          <p:nvPr/>
        </p:nvSpPr>
        <p:spPr>
          <a:xfrm>
            <a:off x="5201825" y="3035750"/>
            <a:ext cx="2834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d) </a:t>
            </a:r>
            <a:r>
              <a:rPr lang="en"/>
              <a:t>Russia</a:t>
            </a:r>
            <a:endParaRPr/>
          </a:p>
        </p:txBody>
      </p:sp>
      <p:pic>
        <p:nvPicPr>
          <p:cNvPr id="121" name="Google Shape;12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45525" y="1286700"/>
            <a:ext cx="2740524" cy="1793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85548" y="3371505"/>
            <a:ext cx="2542501" cy="17313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80525" y="3434550"/>
            <a:ext cx="2962850" cy="1671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1"/>
          <p:cNvSpPr txBox="1"/>
          <p:nvPr>
            <p:ph type="title"/>
          </p:nvPr>
        </p:nvSpPr>
        <p:spPr>
          <a:xfrm>
            <a:off x="311700" y="718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423"/>
              <a:buFont typeface="Arial"/>
              <a:buNone/>
            </a:pPr>
            <a:r>
              <a:rPr lang="en" sz="3020"/>
              <a:t>Data Visualization cont.</a:t>
            </a:r>
            <a:endParaRPr/>
          </a:p>
        </p:txBody>
      </p:sp>
      <p:sp>
        <p:nvSpPr>
          <p:cNvPr id="129" name="Google Shape;129;p21"/>
          <p:cNvSpPr txBox="1"/>
          <p:nvPr>
            <p:ph idx="1" type="body"/>
          </p:nvPr>
        </p:nvSpPr>
        <p:spPr>
          <a:xfrm>
            <a:off x="311700" y="513175"/>
            <a:ext cx="8520600" cy="432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Analysis 3: Time Series on COVID-19 Cases:</a:t>
            </a:r>
            <a:endParaRPr/>
          </a:p>
          <a:p>
            <a:pPr indent="-152400" lvl="0" marL="5715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lphaLcParenR"/>
            </a:pPr>
            <a:r>
              <a:rPr lang="en" sz="1500">
                <a:solidFill>
                  <a:schemeClr val="dk1"/>
                </a:solidFill>
              </a:rPr>
              <a:t>Cumulative COVID-19 cases worldwide</a:t>
            </a:r>
            <a:endParaRPr sz="1500">
              <a:solidFill>
                <a:schemeClr val="dk1"/>
              </a:solidFill>
            </a:endParaRPr>
          </a:p>
        </p:txBody>
      </p:sp>
      <p:pic>
        <p:nvPicPr>
          <p:cNvPr id="130" name="Google Shape;13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6275" y="1378025"/>
            <a:ext cx="2822526" cy="1885399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1"/>
          <p:cNvSpPr txBox="1"/>
          <p:nvPr/>
        </p:nvSpPr>
        <p:spPr>
          <a:xfrm>
            <a:off x="4863575" y="849850"/>
            <a:ext cx="6962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b) Covid-19 cumulative deaths worldwide</a:t>
            </a:r>
            <a:endParaRPr sz="1500"/>
          </a:p>
        </p:txBody>
      </p:sp>
      <p:pic>
        <p:nvPicPr>
          <p:cNvPr id="132" name="Google Shape;132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33455" y="1378025"/>
            <a:ext cx="2668446" cy="1885400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641475" y="3264925"/>
            <a:ext cx="4116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c) Cumulative covid-19 recovery worldwide</a:t>
            </a:r>
            <a:endParaRPr sz="1500"/>
          </a:p>
        </p:txBody>
      </p:sp>
      <p:pic>
        <p:nvPicPr>
          <p:cNvPr id="134" name="Google Shape;134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16475" y="3680425"/>
            <a:ext cx="3346899" cy="1379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